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Fira Sans" panose="020B0503050000020004" pitchFamily="34" charset="0"/>
      <p:regular r:id="rId33"/>
      <p:bold r:id="rId34"/>
      <p:italic r:id="rId35"/>
      <p:boldItalic r:id="rId36"/>
    </p:embeddedFont>
    <p:embeddedFont>
      <p:font typeface="Fira Sans Medium" panose="020B0603050000020004" pitchFamily="34" charset="0"/>
      <p:regular r:id="rId37"/>
      <p:bold r:id="rId38"/>
      <p:italic r:id="rId39"/>
      <p:boldItalic r:id="rId40"/>
    </p:embeddedFont>
    <p:embeddedFont>
      <p:font typeface="Leelawadee" panose="020B0502040204020203" pitchFamily="34" charset="-34"/>
      <p:regular r:id="rId41"/>
      <p:bold r:id="rId42"/>
    </p:embeddedFont>
    <p:embeddedFont>
      <p:font typeface="Open Sans" panose="020B0606030504020204" pitchFamily="34" charset="0"/>
      <p:bold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hmjHc/WwY1oOf/j3J9Nfl96G4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Also Charging station operators can fetch the current price and generate bills and etc.</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Admins can check the real time prices in all charging stations, and status of each charging stations.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75222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85722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41423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83727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35173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18820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latin typeface="Roboto"/>
                <a:ea typeface="Roboto"/>
                <a:cs typeface="Roboto"/>
                <a:sym typeface="Roboto"/>
              </a:rPr>
              <a:t>Introduction</a:t>
            </a:r>
            <a:endParaRPr/>
          </a:p>
        </p:txBody>
      </p:sp>
      <p:sp>
        <p:nvSpPr>
          <p:cNvPr id="120" name="Google Shape;120;p2"/>
          <p:cNvSpPr/>
          <p:nvPr/>
        </p:nvSpPr>
        <p:spPr>
          <a:xfrm>
            <a:off x="5248930" y="104321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35447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85722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41423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83757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42712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
        <p:nvSpPr>
          <p:cNvPr id="427" name="Google Shape;427;p2"/>
          <p:cNvSpPr txBox="1"/>
          <p:nvPr/>
        </p:nvSpPr>
        <p:spPr>
          <a:xfrm>
            <a:off x="533400" y="4348716"/>
            <a:ext cx="8153400"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a:solidFill>
                  <a:schemeClr val="accent2"/>
                </a:solidFill>
                <a:latin typeface="Century Gothic"/>
                <a:ea typeface="Century Gothic"/>
                <a:cs typeface="Century Gothic"/>
                <a:sym typeface="Century Gothic"/>
              </a:rPr>
              <a:t>Problems in current scenario</a:t>
            </a:r>
            <a:endParaRPr sz="2800">
              <a:solidFill>
                <a:schemeClr val="accent2"/>
              </a:solidFill>
            </a:endParaRPr>
          </a:p>
        </p:txBody>
      </p:sp>
      <p:grpSp>
        <p:nvGrpSpPr>
          <p:cNvPr id="433" name="Google Shape;433;p3"/>
          <p:cNvGrpSpPr/>
          <p:nvPr/>
        </p:nvGrpSpPr>
        <p:grpSpPr>
          <a:xfrm>
            <a:off x="1018755"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995616"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995616"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Accessing public chargers status is really complicated</a:t>
            </a:r>
            <a:endParaRPr sz="1200" b="0" i="0" u="none" strike="noStrike" cap="none">
              <a:solidFill>
                <a:srgbClr val="000000"/>
              </a:solidFill>
              <a:latin typeface="Arial"/>
              <a:ea typeface="Arial"/>
              <a:cs typeface="Arial"/>
              <a:sym typeface="Arial"/>
            </a:endParaRPr>
          </a:p>
        </p:txBody>
      </p:sp>
      <p:sp>
        <p:nvSpPr>
          <p:cNvPr id="468" name="Google Shape;468;p3"/>
          <p:cNvSpPr/>
          <p:nvPr/>
        </p:nvSpPr>
        <p:spPr>
          <a:xfrm>
            <a:off x="4995616"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995616"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577604"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3274058"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3284691"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578012"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969765" y="1205879"/>
            <a:ext cx="3032626"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Roboto"/>
                <a:ea typeface="Roboto"/>
                <a:cs typeface="Roboto"/>
                <a:sym typeface="Roboto"/>
              </a:rPr>
              <a:t>Longer charging time can create waiting queues in charging stations in peak hours</a:t>
            </a:r>
            <a:endParaRPr sz="1200" b="0" i="0" u="none" strike="noStrike" cap="none">
              <a:solidFill>
                <a:srgbClr val="000000"/>
              </a:solidFill>
              <a:highlight>
                <a:srgbClr val="FFFFFF"/>
              </a:highlight>
              <a:latin typeface="Roboto"/>
              <a:ea typeface="Roboto"/>
              <a:cs typeface="Roboto"/>
              <a:sym typeface="Roboto"/>
            </a:endParaRPr>
          </a:p>
        </p:txBody>
      </p:sp>
      <p:sp>
        <p:nvSpPr>
          <p:cNvPr id="475" name="Google Shape;475;p3"/>
          <p:cNvSpPr txBox="1"/>
          <p:nvPr/>
        </p:nvSpPr>
        <p:spPr>
          <a:xfrm>
            <a:off x="5054829" y="2787429"/>
            <a:ext cx="2947562"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Current increasing trend of EV use has a serious impact on the stability of power grids </a:t>
            </a:r>
            <a:endParaRPr sz="1200" b="0" i="0" u="none" strike="noStrike" cap="none">
              <a:solidFill>
                <a:srgbClr val="000000"/>
              </a:solidFill>
              <a:latin typeface="Roboto"/>
              <a:ea typeface="Roboto"/>
              <a:cs typeface="Roboto"/>
              <a:sym typeface="Roboto"/>
            </a:endParaRPr>
          </a:p>
        </p:txBody>
      </p:sp>
      <p:sp>
        <p:nvSpPr>
          <p:cNvPr id="476" name="Google Shape;476;p3"/>
          <p:cNvSpPr txBox="1"/>
          <p:nvPr/>
        </p:nvSpPr>
        <p:spPr>
          <a:xfrm>
            <a:off x="5048569" y="3578204"/>
            <a:ext cx="2953822"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Roboto"/>
                <a:ea typeface="Roboto"/>
                <a:cs typeface="Roboto"/>
                <a:sym typeface="Roboto"/>
              </a:rPr>
              <a:t>Traditional Fixed Price Model can create Market Monopoly </a:t>
            </a:r>
            <a:endParaRPr sz="1200" b="0" i="0" u="none" strike="noStrike" cap="none">
              <a:solidFill>
                <a:srgbClr val="000000"/>
              </a:solidFill>
              <a:highlight>
                <a:srgbClr val="FFFFFF"/>
              </a:highlight>
              <a:latin typeface="Roboto"/>
              <a:ea typeface="Roboto"/>
              <a:cs typeface="Roboto"/>
              <a:sym typeface="Roboto"/>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p:txBody>
      </p:sp>
      <p:sp>
        <p:nvSpPr>
          <p:cNvPr id="477" name="Google Shape;477;p3"/>
          <p:cNvSpPr/>
          <p:nvPr/>
        </p:nvSpPr>
        <p:spPr>
          <a:xfrm>
            <a:off x="4487507"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474716"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442650"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4241453" y="1988573"/>
            <a:ext cx="676715" cy="676715"/>
          </a:xfrm>
          <a:prstGeom prst="rect">
            <a:avLst/>
          </a:prstGeom>
          <a:noFill/>
          <a:ln>
            <a:noFill/>
          </a:ln>
        </p:spPr>
      </p:pic>
      <p:sp>
        <p:nvSpPr>
          <p:cNvPr id="486" name="Google Shape;486;p3"/>
          <p:cNvSpPr/>
          <p:nvPr/>
        </p:nvSpPr>
        <p:spPr>
          <a:xfrm>
            <a:off x="1697525"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383376"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a:solidFill>
                  <a:schemeClr val="accent2"/>
                </a:solidFill>
                <a:latin typeface="Century Gothic"/>
                <a:ea typeface="Century Gothic"/>
                <a:cs typeface="Century Gothic"/>
                <a:sym typeface="Century Gothic"/>
              </a:rPr>
              <a:t>Problem</a:t>
            </a:r>
            <a:r>
              <a:rPr lang="en-US" sz="3200" b="1">
                <a:latin typeface="Century Gothic"/>
                <a:ea typeface="Century Gothic"/>
                <a:cs typeface="Century Gothic"/>
                <a:sym typeface="Century Gothic"/>
              </a:rPr>
              <a:t> </a:t>
            </a:r>
            <a:r>
              <a:rPr lang="en-US" sz="3200" b="1">
                <a:solidFill>
                  <a:schemeClr val="accent2"/>
                </a:solidFill>
                <a:latin typeface="Century Gothic"/>
                <a:ea typeface="Century Gothic"/>
                <a:cs typeface="Century Gothic"/>
                <a:sym typeface="Century Gothic"/>
              </a:rPr>
              <a:t>Description</a:t>
            </a:r>
            <a:endParaRPr sz="3200">
              <a:solidFill>
                <a:schemeClr val="accent2"/>
              </a:solidFill>
            </a:endParaRPr>
          </a:p>
        </p:txBody>
      </p:sp>
      <p:sp>
        <p:nvSpPr>
          <p:cNvPr id="608" name="Google Shape;608;p4"/>
          <p:cNvSpPr txBox="1"/>
          <p:nvPr/>
        </p:nvSpPr>
        <p:spPr>
          <a:xfrm>
            <a:off x="5856579" y="665390"/>
            <a:ext cx="2979944" cy="418576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entury Gothic"/>
                <a:ea typeface="Century Gothic"/>
                <a:cs typeface="Century Gothic"/>
                <a:sym typeface="Century Gothic"/>
              </a:rPr>
              <a:t>Let’s take n number of charging station.</a:t>
            </a:r>
            <a:endParaRPr/>
          </a:p>
          <a:p>
            <a:pPr marL="0" marR="0" lvl="0" indent="0" algn="l" rtl="0">
              <a:lnSpc>
                <a:spcPct val="100000"/>
              </a:lnSpc>
              <a:spcBef>
                <a:spcPts val="0"/>
              </a:spcBef>
              <a:spcAft>
                <a:spcPts val="0"/>
              </a:spcAft>
              <a:buNone/>
            </a:pPr>
            <a:endParaRPr sz="1200" b="0" i="0" u="none" strike="noStrike" cap="none">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Each station corresponds to a single queue structure is shown in figure.</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Si(t) is the size of queue i at time t, where i ∈ N.</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For customers, the charging takes an exponential amount of time with service  rate μi.</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The occurrence of EV charging events follows a Poisson process with rate λ.</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by Poisson thinning property, the arrival process at each station is also Poisson with rate λi</a:t>
            </a:r>
            <a:endParaRPr sz="1200" b="0" i="0" u="none" strike="noStrike" cap="none">
              <a:solidFill>
                <a:srgbClr val="202124"/>
              </a:solidFill>
              <a:latin typeface="Century Gothic"/>
              <a:ea typeface="Century Gothic"/>
              <a:cs typeface="Century Gothic"/>
              <a:sym typeface="Century Gothic"/>
            </a:endParaRPr>
          </a:p>
          <a:p>
            <a:pPr marL="285750" marR="0" lvl="0" indent="-2095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a:solidFill>
                  <a:schemeClr val="accent2"/>
                </a:solidFill>
                <a:latin typeface="Century Gothic"/>
                <a:ea typeface="Century Gothic"/>
                <a:cs typeface="Century Gothic"/>
                <a:sym typeface="Century Gothic"/>
              </a:rPr>
              <a:t>Problem</a:t>
            </a:r>
            <a:r>
              <a:rPr lang="en-US" sz="3200" b="1">
                <a:latin typeface="Century Gothic"/>
                <a:ea typeface="Century Gothic"/>
                <a:cs typeface="Century Gothic"/>
                <a:sym typeface="Century Gothic"/>
              </a:rPr>
              <a:t> </a:t>
            </a:r>
            <a:r>
              <a:rPr lang="en-US" sz="3200" b="1">
                <a:solidFill>
                  <a:schemeClr val="accent2"/>
                </a:solidFill>
                <a:latin typeface="Century Gothic"/>
                <a:ea typeface="Century Gothic"/>
                <a:cs typeface="Century Gothic"/>
                <a:sym typeface="Century Gothic"/>
              </a:rPr>
              <a:t>Description</a:t>
            </a:r>
            <a:endParaRPr sz="3200">
              <a:solidFill>
                <a:schemeClr val="accent2"/>
              </a:solidFill>
            </a:endParaRPr>
          </a:p>
        </p:txBody>
      </p:sp>
      <p:sp>
        <p:nvSpPr>
          <p:cNvPr id="755" name="Google Shape;755;p5"/>
          <p:cNvSpPr txBox="1"/>
          <p:nvPr/>
        </p:nvSpPr>
        <p:spPr>
          <a:xfrm>
            <a:off x="4304156" y="1515811"/>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a:solidFill>
                <a:srgbClr val="000000"/>
              </a:solidFill>
              <a:latin typeface="Century Gothic"/>
              <a:ea typeface="Century Gothic"/>
              <a:cs typeface="Century Gothic"/>
              <a:sym typeface="Century Gothic"/>
            </a:endParaRPr>
          </a:p>
        </p:txBody>
      </p:sp>
      <p:sp>
        <p:nvSpPr>
          <p:cNvPr id="756" name="Google Shape;756;p5"/>
          <p:cNvSpPr txBox="1"/>
          <p:nvPr/>
        </p:nvSpPr>
        <p:spPr>
          <a:xfrm>
            <a:off x="6178676" y="3614812"/>
            <a:ext cx="670180" cy="68050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04156" y="2347579"/>
            <a:ext cx="457200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this</a:t>
            </a:r>
            <a:endParaRPr sz="1400" b="0" i="0" u="none" strike="noStrike" cap="none">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lets us consider a constraint such that</a:t>
            </a:r>
            <a:endParaRPr/>
          </a:p>
          <a:p>
            <a:pPr marL="0" marR="0" lvl="0" indent="0" algn="l" rtl="0">
              <a:lnSpc>
                <a:spcPct val="100000"/>
              </a:lnSpc>
              <a:spcBef>
                <a:spcPts val="0"/>
              </a:spcBef>
              <a:spcAft>
                <a:spcPts val="0"/>
              </a:spcAft>
              <a:buNone/>
            </a:pPr>
            <a:endParaRPr sz="1400" b="0" i="0" u="none" strike="noStrike" cap="none">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			</a:t>
            </a:r>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			 is equal to λ.</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p:sp>
        <p:nvSpPr>
          <p:cNvPr id="765" name="Google Shape;765;p6"/>
          <p:cNvSpPr txBox="1"/>
          <p:nvPr/>
        </p:nvSpPr>
        <p:spPr>
          <a:xfrm>
            <a:off x="340242" y="494847"/>
            <a:ext cx="8569842" cy="8925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a:solidFill>
                  <a:srgbClr val="000000"/>
                </a:solidFill>
                <a:latin typeface="Century Gothic"/>
                <a:ea typeface="Century Gothic"/>
                <a:cs typeface="Century Gothic"/>
                <a:sym typeface="Century Gothic"/>
              </a:rPr>
              <a:t>From the stationary distribution of M/M/1 queue, the mean queue size (E[N]) at each station is computed by E[Ni]= ui/(ui−λi) This is directly related to the waiting time of customers in a queue. By Little’s law, E[Ni] is proportional to the waiting time. For this reason, we consider the following optimization problem which minimizes the global queue size.</a:t>
            </a:r>
            <a:endParaRPr/>
          </a:p>
        </p:txBody>
      </p:sp>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4">
            <a:alphaModFix/>
          </a:blip>
          <a:srcRect/>
          <a:stretch/>
        </p:blipFill>
        <p:spPr>
          <a:xfrm>
            <a:off x="2120482" y="3812424"/>
            <a:ext cx="4455041"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p:sp>
        <p:nvSpPr>
          <p:cNvPr id="779" name="Google Shape;779;p7"/>
          <p:cNvSpPr txBox="1"/>
          <p:nvPr/>
        </p:nvSpPr>
        <p:spPr>
          <a:xfrm>
            <a:off x="106327" y="966182"/>
            <a:ext cx="832529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optimal allocation requires a stability condition on local queues.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During peak times, the incoming PHEV rate can be temporarily higher than service rate (i.e., λopti &gt; μi) and this leads to an increase of the local queue size.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We set a congestion indicator ci(t) as shown below:</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	ci(t) = 1{Si(t)&gt;Li}, where </a:t>
            </a:r>
            <a:r>
              <a:rPr lang="en-US" sz="1400" b="0" i="1" u="none" strike="noStrike" cap="none">
                <a:solidFill>
                  <a:srgbClr val="000000"/>
                </a:solidFill>
                <a:latin typeface="Century Gothic"/>
                <a:ea typeface="Century Gothic"/>
                <a:cs typeface="Century Gothic"/>
                <a:sym typeface="Century Gothic"/>
              </a:rPr>
              <a:t>i</a:t>
            </a:r>
            <a:r>
              <a:rPr lang="en-US" sz="1400" b="0" i="0" u="none" strike="noStrike" cap="none">
                <a:solidFill>
                  <a:srgbClr val="000000"/>
                </a:solidFill>
                <a:latin typeface="Century Gothic"/>
                <a:ea typeface="Century Gothic"/>
                <a:cs typeface="Century Gothic"/>
                <a:sym typeface="Century Gothic"/>
              </a:rPr>
              <a:t> ∈ N, Li indicates the size capacity of station i.</a:t>
            </a:r>
            <a:endParaRPr/>
          </a:p>
        </p:txBody>
      </p:sp>
      <p:pic>
        <p:nvPicPr>
          <p:cNvPr id="780" name="Google Shape;780;p7"/>
          <p:cNvPicPr preferRelativeResize="0"/>
          <p:nvPr/>
        </p:nvPicPr>
        <p:blipFill rotWithShape="1">
          <a:blip r:embed="rId3">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140148" y="0"/>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281377"/>
            <a:ext cx="8803764"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Price-profile-based pricing sets different prices (usually per energy unit) for different time intervals. Mostly used Price profile-based are fine-grained price profiles, which set an individual price for each small scheduling interval which may be for 5 minutes or one hour. However, some authors like Guo et al. [5] propose coarse grained price profiles, which set a constant charging price for a longer time.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a:solidFill>
                  <a:srgbClr val="000000"/>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λi and service rate μi in that time slot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for all i ∈ N.</a:t>
            </a:r>
            <a:endParaRPr sz="1200" b="0" i="0" u="none" strike="noStrike" cap="none">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9"/>
          <p:cNvSpPr txBox="1"/>
          <p:nvPr/>
        </p:nvSpPr>
        <p:spPr>
          <a:xfrm>
            <a:off x="3023839" y="1739630"/>
            <a:ext cx="5504772"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Now we proceed with the price control of stations by using the arrival rate difference between the optimal λiopt (t) and λi(t). At time t, we set this difference to di(t): </a:t>
            </a:r>
            <a:r>
              <a:rPr lang="en-US" sz="1200" b="1" i="0" u="none" strike="noStrike" cap="none">
                <a:solidFill>
                  <a:srgbClr val="000000"/>
                </a:solidFill>
                <a:latin typeface="Century Gothic"/>
                <a:ea typeface="Century Gothic"/>
                <a:cs typeface="Century Gothic"/>
                <a:sym typeface="Century Gothic"/>
              </a:rPr>
              <a:t>di(t) = λi(t) − λiopt(t), where i ∈ N</a:t>
            </a:r>
            <a:endParaRPr sz="1200" b="1" i="0" u="none" strike="noStrike" cap="none">
              <a:solidFill>
                <a:srgbClr val="000000"/>
              </a:solidFill>
              <a:latin typeface="Century Gothic"/>
              <a:ea typeface="Century Gothic"/>
              <a:cs typeface="Century Gothic"/>
              <a:sym typeface="Century Gothic"/>
            </a:endParaRPr>
          </a:p>
        </p:txBody>
      </p:sp>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A positive di(t) means that more vehicles than optimal are entering into station i, meaning that it is required to decrease the input rate.</a:t>
            </a:r>
            <a:endParaRPr/>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In addition, the price for the station i at time slot t will be:</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pi(t) = Base price + γdi(t), where i ∈ 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Now we have to know about the arrival rate of the vehicles at time slot t.</a:t>
            </a:r>
            <a:endParaRPr/>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1746</Words>
  <Application>Microsoft Office PowerPoint</Application>
  <PresentationFormat>On-screen Show (16:9)</PresentationFormat>
  <Paragraphs>122</Paragraphs>
  <Slides>21</Slides>
  <Notes>21</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Open Sans</vt:lpstr>
      <vt:lpstr>Fira Sans</vt:lpstr>
      <vt:lpstr>Calibri</vt:lpstr>
      <vt:lpstr>Leelawadee</vt:lpstr>
      <vt:lpstr>Roboto</vt:lpstr>
      <vt:lpstr>Century Gothic</vt:lpstr>
      <vt:lpstr>Arial</vt:lpstr>
      <vt:lpstr>Fira Sans Medium</vt:lpstr>
      <vt:lpstr>Electric Car Infographics by Slidesgo</vt:lpstr>
      <vt:lpstr>Simple Light</vt:lpstr>
      <vt:lpstr>PowerPoint Presentation</vt:lpstr>
      <vt:lpstr>Introduction</vt:lpstr>
      <vt:lpstr>Problems in current scenario</vt:lpstr>
      <vt:lpstr>Problem Description</vt:lpstr>
      <vt:lpstr>Problem Description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2</cp:revision>
  <dcterms:modified xsi:type="dcterms:W3CDTF">2022-06-17T03:51:40Z</dcterms:modified>
</cp:coreProperties>
</file>